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sldIdLst>
    <p:sldId id="527" r:id="rId3"/>
    <p:sldId id="528" r:id="rId4"/>
    <p:sldId id="529" r:id="rId5"/>
    <p:sldId id="531" r:id="rId6"/>
    <p:sldId id="532" r:id="rId7"/>
    <p:sldId id="533" r:id="rId8"/>
    <p:sldId id="534" r:id="rId9"/>
    <p:sldId id="535" r:id="rId10"/>
    <p:sldId id="537" r:id="rId11"/>
    <p:sldId id="538" r:id="rId12"/>
    <p:sldId id="539" r:id="rId13"/>
    <p:sldId id="540" r:id="rId14"/>
    <p:sldId id="536" r:id="rId15"/>
    <p:sldId id="530" r:id="rId16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스퀘어 Bold" panose="020B0600000101010101" pitchFamily="50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나눔스퀘어 ExtraBold" panose="020B0600000101010101" pitchFamily="50" charset="-127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595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orient="horz" pos="777" userDrawn="1">
          <p15:clr>
            <a:srgbClr val="A4A3A4"/>
          </p15:clr>
        </p15:guide>
        <p15:guide id="9" pos="55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EDF"/>
    <a:srgbClr val="E5F0EF"/>
    <a:srgbClr val="ABDDF6"/>
    <a:srgbClr val="CCE9FA"/>
    <a:srgbClr val="72CAF2"/>
    <a:srgbClr val="BEE2F8"/>
    <a:srgbClr val="E6F4FD"/>
    <a:srgbClr val="C5E8FC"/>
    <a:srgbClr val="D2EFFC"/>
    <a:srgbClr val="B8D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>
        <p:guide orient="horz" pos="4178"/>
        <p:guide orient="horz" pos="595"/>
        <p:guide pos="226"/>
        <p:guide orient="horz" pos="777"/>
        <p:guide pos="553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466F0AB-58DB-4B7B-8CAE-A585890B0A68}"/>
              </a:ext>
            </a:extLst>
          </p:cNvPr>
          <p:cNvSpPr/>
          <p:nvPr/>
        </p:nvSpPr>
        <p:spPr>
          <a:xfrm>
            <a:off x="3393989" y="1797828"/>
            <a:ext cx="57500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지구온도</a:t>
            </a:r>
            <a:r>
              <a:rPr lang="en-US" altLang="ko-KR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℃ </a:t>
            </a:r>
            <a:r>
              <a:rPr lang="ko-KR" altLang="en-US" sz="3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올라가면 거북이는 알을 낳을 수 있을까</a:t>
            </a:r>
            <a:r>
              <a:rPr lang="en-US" altLang="ko-KR" sz="3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D60A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577E27F-926D-48DC-894C-8A70D91403E8}"/>
              </a:ext>
            </a:extLst>
          </p:cNvPr>
          <p:cNvSpPr/>
          <p:nvPr/>
        </p:nvSpPr>
        <p:spPr>
          <a:xfrm>
            <a:off x="4572000" y="3255264"/>
            <a:ext cx="3111276" cy="530060"/>
          </a:xfrm>
          <a:prstGeom prst="rect">
            <a:avLst/>
          </a:prstGeom>
          <a:solidFill>
            <a:srgbClr val="4D6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18000" rtlCol="0" anchor="ctr"/>
          <a:lstStyle/>
          <a:p>
            <a:pPr algn="ctr"/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1℃</a:t>
            </a:r>
            <a:r>
              <a:rPr lang="ko-KR" altLang="en-US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온도 변화가 갖는 중요성을 알고 생태계 보호를 위해 능동적으로 실천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AEE5D1CD-E8B4-4838-BC91-50169853C4D4}"/>
              </a:ext>
            </a:extLst>
          </p:cNvPr>
          <p:cNvGrpSpPr/>
          <p:nvPr/>
        </p:nvGrpSpPr>
        <p:grpSpPr>
          <a:xfrm>
            <a:off x="4308201" y="1379429"/>
            <a:ext cx="1819437" cy="406802"/>
            <a:chOff x="3220230" y="636662"/>
            <a:chExt cx="947402" cy="406802"/>
          </a:xfrm>
        </p:grpSpPr>
        <p:sp>
          <p:nvSpPr>
            <p:cNvPr id="18" name="모서리가 둥근 직사각형 91">
              <a:extLst>
                <a:ext uri="{FF2B5EF4-FFF2-40B4-BE49-F238E27FC236}">
                  <a16:creationId xmlns:a16="http://schemas.microsoft.com/office/drawing/2014/main" xmlns="" id="{17300D36-EC75-43D4-B6DE-D41E5422915A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D59C19A7-073D-4E96-82FC-3A5E6E80AB22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3-1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020277D9-A52B-4BFF-AD86-0581C88F413E}"/>
              </a:ext>
            </a:extLst>
          </p:cNvPr>
          <p:cNvGrpSpPr/>
          <p:nvPr/>
        </p:nvGrpSpPr>
        <p:grpSpPr>
          <a:xfrm>
            <a:off x="370553" y="1075849"/>
            <a:ext cx="4147141" cy="2634081"/>
            <a:chOff x="4631099" y="1306513"/>
            <a:chExt cx="4147141" cy="2634081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xmlns="" id="{3322FEE2-44B7-41E9-841F-A6FD7A49A804}"/>
                </a:ext>
              </a:extLst>
            </p:cNvPr>
            <p:cNvSpPr/>
            <p:nvPr/>
          </p:nvSpPr>
          <p:spPr>
            <a:xfrm>
              <a:off x="4631099" y="1306513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xmlns="" id="{38F19FD5-D049-4A89-9B9C-BC4DA2FB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296" y="2496700"/>
              <a:ext cx="2086747" cy="1443894"/>
            </a:xfrm>
            <a:prstGeom prst="rect">
              <a:avLst/>
            </a:prstGeom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74B256CF-A471-4948-BA65-1C3E2EB3A9EC}"/>
                </a:ext>
              </a:extLst>
            </p:cNvPr>
            <p:cNvSpPr/>
            <p:nvPr/>
          </p:nvSpPr>
          <p:spPr>
            <a:xfrm>
              <a:off x="4697018" y="1488603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가 상승하면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15~40%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생물이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멸종 위기에 놓이고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북극곰 등 북극 생물이 멸종 위기에 처해지게 됩니다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xmlns="" id="{4683D080-817F-4DF0-9878-86596F77E94A}"/>
                </a:ext>
              </a:extLst>
            </p:cNvPr>
            <p:cNvGrpSpPr/>
            <p:nvPr/>
          </p:nvGrpSpPr>
          <p:grpSpPr>
            <a:xfrm>
              <a:off x="4974627" y="1392603"/>
              <a:ext cx="466344" cy="410289"/>
              <a:chOff x="6890351" y="1354503"/>
              <a:chExt cx="466344" cy="410289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xmlns="" id="{A280E5AB-D975-4221-95C0-BABDB6045C28}"/>
                  </a:ext>
                </a:extLst>
              </p:cNvPr>
              <p:cNvSpPr/>
              <p:nvPr/>
            </p:nvSpPr>
            <p:spPr>
              <a:xfrm>
                <a:off x="6890351" y="15270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xmlns="" id="{60F11D60-8D6A-4F9B-A89C-F4ED785EE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8265" y="1354503"/>
                <a:ext cx="232961" cy="386952"/>
              </a:xfrm>
              <a:prstGeom prst="rect">
                <a:avLst/>
              </a:prstGeom>
            </p:spPr>
          </p:pic>
        </p:grp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2BA8CBED-4ED1-44C7-9561-8C98516E3511}"/>
                </a:ext>
              </a:extLst>
            </p:cNvPr>
            <p:cNvSpPr/>
            <p:nvPr/>
          </p:nvSpPr>
          <p:spPr>
            <a:xfrm>
              <a:off x="6157912" y="2843448"/>
              <a:ext cx="400050" cy="22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xmlns="" id="{E49B7D5F-CEC8-4C9D-9E52-4AC21F893792}"/>
              </a:ext>
            </a:extLst>
          </p:cNvPr>
          <p:cNvGrpSpPr/>
          <p:nvPr/>
        </p:nvGrpSpPr>
        <p:grpSpPr>
          <a:xfrm>
            <a:off x="370553" y="3805930"/>
            <a:ext cx="4147141" cy="2634081"/>
            <a:chOff x="4631099" y="4036594"/>
            <a:chExt cx="4147141" cy="2634081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xmlns="" id="{4A7BCBFC-8E89-4AE1-8F1E-2AC5A62A2DD0}"/>
                </a:ext>
              </a:extLst>
            </p:cNvPr>
            <p:cNvSpPr/>
            <p:nvPr/>
          </p:nvSpPr>
          <p:spPr>
            <a:xfrm>
              <a:off x="4631099" y="4036594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xmlns="" id="{26BEEF06-8175-4C33-8182-84D1F0ADB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155" y="5356939"/>
              <a:ext cx="1921029" cy="1313736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4E534CAD-10B7-4377-B00D-39E007FC1EEC}"/>
                </a:ext>
              </a:extLst>
            </p:cNvPr>
            <p:cNvSpPr/>
            <p:nvPr/>
          </p:nvSpPr>
          <p:spPr>
            <a:xfrm>
              <a:off x="4697018" y="4233579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가 상승할 경우 아프리카에서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4~6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천만 이상의 사람들이 말라리아에 노출될 수 있습니다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endParaRPr lang="ko-KR" altLang="en-US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xmlns="" id="{5CE7B102-DDDA-4B98-B1A4-DE76E8D2A851}"/>
                </a:ext>
              </a:extLst>
            </p:cNvPr>
            <p:cNvGrpSpPr/>
            <p:nvPr/>
          </p:nvGrpSpPr>
          <p:grpSpPr>
            <a:xfrm>
              <a:off x="4974627" y="4137579"/>
              <a:ext cx="466344" cy="410289"/>
              <a:chOff x="6890351" y="1354503"/>
              <a:chExt cx="466344" cy="410289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xmlns="" id="{C2953691-85D3-4228-9124-171210D04F9F}"/>
                  </a:ext>
                </a:extLst>
              </p:cNvPr>
              <p:cNvSpPr/>
              <p:nvPr/>
            </p:nvSpPr>
            <p:spPr>
              <a:xfrm>
                <a:off x="6890351" y="15270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xmlns="" id="{FF5F1816-77EB-45C7-AE70-2C9E21F5B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8265" y="1354503"/>
                <a:ext cx="232961" cy="386952"/>
              </a:xfrm>
              <a:prstGeom prst="rect">
                <a:avLst/>
              </a:prstGeom>
            </p:spPr>
          </p:pic>
        </p:grp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00B37E87-62B7-432D-BC86-B22A603FE925}"/>
                </a:ext>
              </a:extLst>
            </p:cNvPr>
            <p:cNvSpPr/>
            <p:nvPr/>
          </p:nvSpPr>
          <p:spPr>
            <a:xfrm>
              <a:off x="5891212" y="5439568"/>
              <a:ext cx="400050" cy="22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FDFCD613-47A2-430A-9371-DFF536B05BFF}"/>
              </a:ext>
            </a:extLst>
          </p:cNvPr>
          <p:cNvGrpSpPr/>
          <p:nvPr/>
        </p:nvGrpSpPr>
        <p:grpSpPr>
          <a:xfrm>
            <a:off x="4631099" y="3805930"/>
            <a:ext cx="4147141" cy="2634081"/>
            <a:chOff x="4631099" y="4036594"/>
            <a:chExt cx="4147141" cy="2634081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xmlns="" id="{16B01BDE-44BD-4E3F-AF99-0F5937B65B07}"/>
                </a:ext>
              </a:extLst>
            </p:cNvPr>
            <p:cNvSpPr/>
            <p:nvPr/>
          </p:nvSpPr>
          <p:spPr>
            <a:xfrm>
              <a:off x="4631099" y="4036594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ADD1C352-949F-4864-9274-4543CD524417}"/>
                </a:ext>
              </a:extLst>
            </p:cNvPr>
            <p:cNvSpPr/>
            <p:nvPr/>
          </p:nvSpPr>
          <p:spPr>
            <a:xfrm>
              <a:off x="4858019" y="4233579"/>
              <a:ext cx="3676382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가 상승할 경우 몇몇 지역에서는 물 사용 가능성이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20~30%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감소할 가능성이 있습니다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xmlns="" id="{9A1A5020-0A67-4F42-BB35-ACF5C540FC4D}"/>
                </a:ext>
              </a:extLst>
            </p:cNvPr>
            <p:cNvGrpSpPr/>
            <p:nvPr/>
          </p:nvGrpSpPr>
          <p:grpSpPr>
            <a:xfrm>
              <a:off x="5081307" y="4137579"/>
              <a:ext cx="466344" cy="410289"/>
              <a:chOff x="6890351" y="1354503"/>
              <a:chExt cx="466344" cy="410289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xmlns="" id="{779393C3-D9FA-4B99-A14F-6CA0507E86A3}"/>
                  </a:ext>
                </a:extLst>
              </p:cNvPr>
              <p:cNvSpPr/>
              <p:nvPr/>
            </p:nvSpPr>
            <p:spPr>
              <a:xfrm>
                <a:off x="6890351" y="15270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xmlns="" id="{384F18E8-8C0B-469E-A180-8BCA9C0A9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8265" y="1354503"/>
                <a:ext cx="232961" cy="386952"/>
              </a:xfrm>
              <a:prstGeom prst="rect">
                <a:avLst/>
              </a:prstGeom>
            </p:spPr>
          </p:pic>
        </p:grp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xmlns="" id="{811398A6-8210-44AD-A076-CD0B120F1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443" y="5273683"/>
              <a:ext cx="2052452" cy="1396991"/>
            </a:xfrm>
            <a:prstGeom prst="rect">
              <a:avLst/>
            </a:prstGeom>
          </p:spPr>
        </p:pic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xmlns="" id="{1917586D-1F41-43B4-9174-427802BCFE42}"/>
                </a:ext>
              </a:extLst>
            </p:cNvPr>
            <p:cNvGrpSpPr/>
            <p:nvPr/>
          </p:nvGrpSpPr>
          <p:grpSpPr>
            <a:xfrm>
              <a:off x="6600825" y="5448300"/>
              <a:ext cx="227736" cy="150018"/>
              <a:chOff x="6600825" y="5448300"/>
              <a:chExt cx="227736" cy="150018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xmlns="" id="{0DF91402-737A-4CDC-A7B2-926850EEA509}"/>
                  </a:ext>
                </a:extLst>
              </p:cNvPr>
              <p:cNvSpPr/>
              <p:nvPr/>
            </p:nvSpPr>
            <p:spPr>
              <a:xfrm>
                <a:off x="6600825" y="5448300"/>
                <a:ext cx="109538" cy="714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xmlns="" id="{964C2500-2582-47F7-AA7E-063C17EAECDC}"/>
                  </a:ext>
                </a:extLst>
              </p:cNvPr>
              <p:cNvSpPr/>
              <p:nvPr/>
            </p:nvSpPr>
            <p:spPr>
              <a:xfrm>
                <a:off x="6600825" y="5515767"/>
                <a:ext cx="227736" cy="82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xmlns="" id="{6901173E-3954-4256-9B51-C56C28BC5EDA}"/>
                </a:ext>
              </a:extLst>
            </p:cNvPr>
            <p:cNvGrpSpPr/>
            <p:nvPr/>
          </p:nvGrpSpPr>
          <p:grpSpPr>
            <a:xfrm>
              <a:off x="7130357" y="5369396"/>
              <a:ext cx="347626" cy="258211"/>
              <a:chOff x="6600825" y="5448300"/>
              <a:chExt cx="227736" cy="150018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xmlns="" id="{FAD36068-F501-4064-979E-C2C2C2FB6DA4}"/>
                  </a:ext>
                </a:extLst>
              </p:cNvPr>
              <p:cNvSpPr/>
              <p:nvPr/>
            </p:nvSpPr>
            <p:spPr>
              <a:xfrm>
                <a:off x="6600825" y="5448300"/>
                <a:ext cx="109538" cy="714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xmlns="" id="{C52E7133-CE6D-47AE-82BF-8FA89E760931}"/>
                  </a:ext>
                </a:extLst>
              </p:cNvPr>
              <p:cNvSpPr/>
              <p:nvPr/>
            </p:nvSpPr>
            <p:spPr>
              <a:xfrm>
                <a:off x="6600825" y="5494142"/>
                <a:ext cx="227736" cy="10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1566A15C-6B06-41E3-A6C6-05103B09F258}"/>
                </a:ext>
              </a:extLst>
            </p:cNvPr>
            <p:cNvSpPr/>
            <p:nvPr/>
          </p:nvSpPr>
          <p:spPr>
            <a:xfrm>
              <a:off x="7049915" y="5329434"/>
              <a:ext cx="665693" cy="342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이걸로</a:t>
              </a:r>
              <a:endParaRPr lang="en-US" altLang="ko-KR" sz="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일주일동안</a:t>
              </a:r>
              <a:endParaRPr lang="en-US" altLang="ko-KR" sz="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버텨야 돼</a:t>
              </a:r>
              <a:r>
                <a:rPr lang="en-US" altLang="ko-KR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~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16B15C94-6C76-483D-964F-C971FED7601D}"/>
                </a:ext>
              </a:extLst>
            </p:cNvPr>
            <p:cNvSpPr/>
            <p:nvPr/>
          </p:nvSpPr>
          <p:spPr>
            <a:xfrm>
              <a:off x="6495120" y="5395073"/>
              <a:ext cx="665693" cy="258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</a:t>
              </a:r>
              <a:r>
                <a:rPr lang="en-US" altLang="ko-KR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~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 방울만</a:t>
              </a:r>
              <a:endParaRPr lang="en-US" altLang="ko-KR" sz="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7BF1A021-1F32-41BD-81A7-EAC2990364EB}"/>
                </a:ext>
              </a:extLst>
            </p:cNvPr>
            <p:cNvSpPr/>
            <p:nvPr/>
          </p:nvSpPr>
          <p:spPr>
            <a:xfrm>
              <a:off x="5884373" y="5450985"/>
              <a:ext cx="349250" cy="202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xmlns="" id="{A09E7D25-1741-4D68-A0EB-10190A931442}"/>
              </a:ext>
            </a:extLst>
          </p:cNvPr>
          <p:cNvGrpSpPr/>
          <p:nvPr/>
        </p:nvGrpSpPr>
        <p:grpSpPr>
          <a:xfrm>
            <a:off x="4631099" y="1075849"/>
            <a:ext cx="4147141" cy="2634082"/>
            <a:chOff x="4631099" y="1306513"/>
            <a:chExt cx="4147141" cy="2634082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xmlns="" id="{8585994A-27C4-4463-AD8B-67A360F5F9BB}"/>
                </a:ext>
              </a:extLst>
            </p:cNvPr>
            <p:cNvSpPr/>
            <p:nvPr/>
          </p:nvSpPr>
          <p:spPr>
            <a:xfrm>
              <a:off x="4631099" y="1306513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xmlns="" id="{659D0C82-5338-4D10-BC01-54A1F0E97E34}"/>
                </a:ext>
              </a:extLst>
            </p:cNvPr>
            <p:cNvSpPr/>
            <p:nvPr/>
          </p:nvSpPr>
          <p:spPr>
            <a:xfrm>
              <a:off x="4697018" y="1488603"/>
              <a:ext cx="3998383" cy="65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상승할 경우 매해 천만 명에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이르는 사람들이 해안 침수를 겪게 됩니다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xmlns="" id="{4D75CA3E-3EC2-4384-BB60-CDE9C3DD3EFE}"/>
                </a:ext>
              </a:extLst>
            </p:cNvPr>
            <p:cNvGrpSpPr/>
            <p:nvPr/>
          </p:nvGrpSpPr>
          <p:grpSpPr>
            <a:xfrm>
              <a:off x="4974627" y="1392603"/>
              <a:ext cx="466344" cy="410289"/>
              <a:chOff x="6890351" y="1354503"/>
              <a:chExt cx="466344" cy="410289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xmlns="" id="{821B1D49-74C7-4BD2-B438-46B0BCE35CCD}"/>
                  </a:ext>
                </a:extLst>
              </p:cNvPr>
              <p:cNvSpPr/>
              <p:nvPr/>
            </p:nvSpPr>
            <p:spPr>
              <a:xfrm>
                <a:off x="6890351" y="15270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xmlns="" id="{8141DFB6-CCAC-4EAF-B082-DD26EAA87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8265" y="1354503"/>
                <a:ext cx="232961" cy="386952"/>
              </a:xfrm>
              <a:prstGeom prst="rect">
                <a:avLst/>
              </a:prstGeom>
            </p:spPr>
          </p:pic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xmlns="" id="{9900E0A1-708C-4270-B93A-E942A42E4F0F}"/>
                </a:ext>
              </a:extLst>
            </p:cNvPr>
            <p:cNvGrpSpPr/>
            <p:nvPr/>
          </p:nvGrpSpPr>
          <p:grpSpPr>
            <a:xfrm>
              <a:off x="5554102" y="2344789"/>
              <a:ext cx="2301134" cy="1595806"/>
              <a:chOff x="5554102" y="2344789"/>
              <a:chExt cx="2301134" cy="1595806"/>
            </a:xfrm>
          </p:grpSpPr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xmlns="" id="{5EF4A746-C91D-453D-87C2-D1ACB0F29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54102" y="2344789"/>
                <a:ext cx="2301134" cy="1595806"/>
              </a:xfrm>
              <a:prstGeom prst="rect">
                <a:avLst/>
              </a:prstGeom>
            </p:spPr>
          </p:pic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xmlns="" id="{B2C1C615-2259-4241-906F-CD46880C8E8C}"/>
                  </a:ext>
                </a:extLst>
              </p:cNvPr>
              <p:cNvSpPr/>
              <p:nvPr/>
            </p:nvSpPr>
            <p:spPr>
              <a:xfrm>
                <a:off x="6647141" y="2736934"/>
                <a:ext cx="368021" cy="182479"/>
              </a:xfrm>
              <a:prstGeom prst="rect">
                <a:avLst/>
              </a:prstGeom>
              <a:gradFill flip="none" rotWithShape="1">
                <a:gsLst>
                  <a:gs pos="0">
                    <a:srgbClr val="E6F4FD"/>
                  </a:gs>
                  <a:gs pos="100000">
                    <a:srgbClr val="C5E8FC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013E6C1-369E-4FA1-9460-CC7A2E4131FA}"/>
              </a:ext>
            </a:extLst>
          </p:cNvPr>
          <p:cNvSpPr/>
          <p:nvPr/>
        </p:nvSpPr>
        <p:spPr>
          <a:xfrm>
            <a:off x="728797" y="420708"/>
            <a:ext cx="8258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1℃, 2℃, 3℃, 4℃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때 생태계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알아보기</a:t>
            </a:r>
          </a:p>
        </p:txBody>
      </p:sp>
    </p:spTree>
    <p:extLst>
      <p:ext uri="{BB962C8B-B14F-4D97-AF65-F5344CB8AC3E}">
        <p14:creationId xmlns:p14="http://schemas.microsoft.com/office/powerpoint/2010/main" val="36133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2A83A2A-A641-4C6E-AC0A-8A5144E74679}"/>
              </a:ext>
            </a:extLst>
          </p:cNvPr>
          <p:cNvGrpSpPr/>
          <p:nvPr/>
        </p:nvGrpSpPr>
        <p:grpSpPr>
          <a:xfrm>
            <a:off x="365758" y="1067611"/>
            <a:ext cx="4147141" cy="2634081"/>
            <a:chOff x="365760" y="1306513"/>
            <a:chExt cx="4147141" cy="2634081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B5585423-D0DA-4C2D-9672-C1500488F5A9}"/>
                </a:ext>
              </a:extLst>
            </p:cNvPr>
            <p:cNvSpPr/>
            <p:nvPr/>
          </p:nvSpPr>
          <p:spPr>
            <a:xfrm>
              <a:off x="365760" y="1306513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31653736-AFCF-4990-BC0A-8068D803F2A0}"/>
                </a:ext>
              </a:extLst>
            </p:cNvPr>
            <p:cNvSpPr/>
            <p:nvPr/>
          </p:nvSpPr>
          <p:spPr>
            <a:xfrm>
              <a:off x="440139" y="1488603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가 상승한다면 </a:t>
              </a:r>
              <a:r>
                <a:rPr lang="en-US" altLang="ko-KR" sz="17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20~50%</a:t>
              </a:r>
              <a:r>
                <a:rPr lang="ko-KR" altLang="en-US" sz="17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</a:t>
              </a:r>
              <a:endParaRPr lang="en-US" altLang="ko-KR" sz="1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생물이 멸종 위기에 처해지며</a:t>
              </a:r>
              <a:r>
                <a:rPr lang="en-US" altLang="ko-KR" sz="17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7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아마존의 열대 우림이 파괴됩니다</a:t>
              </a:r>
              <a:r>
                <a:rPr lang="en-US" altLang="ko-KR" sz="17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DC31869F-1C27-44F4-B1C5-7E56822747E0}"/>
                </a:ext>
              </a:extLst>
            </p:cNvPr>
            <p:cNvGrpSpPr/>
            <p:nvPr/>
          </p:nvGrpSpPr>
          <p:grpSpPr>
            <a:xfrm>
              <a:off x="881813" y="1392603"/>
              <a:ext cx="466344" cy="410289"/>
              <a:chOff x="2633472" y="1392603"/>
              <a:chExt cx="466344" cy="41028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7C3BF929-E998-4D9D-B50B-105ABCF3A5C1}"/>
                  </a:ext>
                </a:extLst>
              </p:cNvPr>
              <p:cNvSpPr/>
              <p:nvPr/>
            </p:nvSpPr>
            <p:spPr>
              <a:xfrm>
                <a:off x="2633472" y="15651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AAA78366-B537-46D3-AAAE-C256D62C4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41386" y="1392603"/>
                <a:ext cx="232961" cy="386952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E0944555-FF4F-454C-8021-C9CE0044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713" y="2432708"/>
              <a:ext cx="2133234" cy="1507886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5155E336-32A5-4E66-885E-714BBD3BE75E}"/>
                </a:ext>
              </a:extLst>
            </p:cNvPr>
            <p:cNvSpPr/>
            <p:nvPr/>
          </p:nvSpPr>
          <p:spPr>
            <a:xfrm>
              <a:off x="1898650" y="2536391"/>
              <a:ext cx="349250" cy="276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0C0C9CD9-C25B-4682-B8CE-0887C648968D}"/>
              </a:ext>
            </a:extLst>
          </p:cNvPr>
          <p:cNvGrpSpPr/>
          <p:nvPr/>
        </p:nvGrpSpPr>
        <p:grpSpPr>
          <a:xfrm>
            <a:off x="365758" y="3797692"/>
            <a:ext cx="4147141" cy="2634081"/>
            <a:chOff x="365760" y="4036594"/>
            <a:chExt cx="4147141" cy="2634081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xmlns="" id="{47DA7703-1EE6-4B7C-A2F6-BA3875CD8060}"/>
                </a:ext>
              </a:extLst>
            </p:cNvPr>
            <p:cNvSpPr/>
            <p:nvPr/>
          </p:nvSpPr>
          <p:spPr>
            <a:xfrm>
              <a:off x="365760" y="4036594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9F8A2A24-B2CC-49AB-AE72-8694CF67B737}"/>
                </a:ext>
              </a:extLst>
            </p:cNvPr>
            <p:cNvSpPr/>
            <p:nvPr/>
          </p:nvSpPr>
          <p:spPr>
            <a:xfrm>
              <a:off x="440139" y="4233579"/>
              <a:ext cx="3998383" cy="65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상승 시에는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1~3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백만 이상의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사람들이 영양실조로 사망할 수 있습니다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C8EF351A-D1DE-4003-91FB-28227E745340}"/>
                </a:ext>
              </a:extLst>
            </p:cNvPr>
            <p:cNvGrpSpPr/>
            <p:nvPr/>
          </p:nvGrpSpPr>
          <p:grpSpPr>
            <a:xfrm>
              <a:off x="881813" y="4137579"/>
              <a:ext cx="466344" cy="410289"/>
              <a:chOff x="2633472" y="4099479"/>
              <a:chExt cx="466344" cy="410289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ECB2B051-8C59-475A-A6BD-0DFAFD94AC8B}"/>
                  </a:ext>
                </a:extLst>
              </p:cNvPr>
              <p:cNvSpPr/>
              <p:nvPr/>
            </p:nvSpPr>
            <p:spPr>
              <a:xfrm>
                <a:off x="2633472" y="4272024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xmlns="" id="{968D4290-63D6-40CB-A8F3-B4958223E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41386" y="4099479"/>
                <a:ext cx="232961" cy="386952"/>
              </a:xfrm>
              <a:prstGeom prst="rect">
                <a:avLst/>
              </a:prstGeom>
            </p:spPr>
          </p:pic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D372FBDC-BFE7-4886-8FF8-0E5F0815F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310" y="5086898"/>
              <a:ext cx="2256040" cy="1583777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14C58CEF-E7C4-41FE-AC09-132955B3937E}"/>
                </a:ext>
              </a:extLst>
            </p:cNvPr>
            <p:cNvSpPr/>
            <p:nvPr/>
          </p:nvSpPr>
          <p:spPr>
            <a:xfrm>
              <a:off x="1870075" y="5331619"/>
              <a:ext cx="349250" cy="202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C0ADCF9-9284-4A61-A99B-958B323F3B1C}"/>
              </a:ext>
            </a:extLst>
          </p:cNvPr>
          <p:cNvGrpSpPr/>
          <p:nvPr/>
        </p:nvGrpSpPr>
        <p:grpSpPr>
          <a:xfrm>
            <a:off x="4631101" y="1067611"/>
            <a:ext cx="4147141" cy="2634081"/>
            <a:chOff x="365760" y="1306513"/>
            <a:chExt cx="4147141" cy="263408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BF3802EE-C6D2-4DC4-A5EA-44A0F688527F}"/>
                </a:ext>
              </a:extLst>
            </p:cNvPr>
            <p:cNvSpPr/>
            <p:nvPr/>
          </p:nvSpPr>
          <p:spPr>
            <a:xfrm>
              <a:off x="365760" y="1306513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9D9BC77A-1CC4-40F4-AFAD-6FF4A1A35D2F}"/>
                </a:ext>
              </a:extLst>
            </p:cNvPr>
            <p:cNvSpPr/>
            <p:nvPr/>
          </p:nvSpPr>
          <p:spPr>
            <a:xfrm>
              <a:off x="440139" y="1488603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지구의 연평균 기온이 현재보다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 상승해도 아마존 우림지대가 사막이 될 수 있습니다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xmlns="" id="{10AD4CF0-A3C8-479B-8021-A2F43F7E229A}"/>
                </a:ext>
              </a:extLst>
            </p:cNvPr>
            <p:cNvGrpSpPr/>
            <p:nvPr/>
          </p:nvGrpSpPr>
          <p:grpSpPr>
            <a:xfrm>
              <a:off x="905393" y="1768452"/>
              <a:ext cx="411726" cy="305900"/>
              <a:chOff x="2633472" y="1456412"/>
              <a:chExt cx="466344" cy="34648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xmlns="" id="{2E550454-20EC-46D9-8546-EE4B0E7B2E83}"/>
                  </a:ext>
                </a:extLst>
              </p:cNvPr>
              <p:cNvSpPr/>
              <p:nvPr/>
            </p:nvSpPr>
            <p:spPr>
              <a:xfrm>
                <a:off x="2633472" y="15651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xmlns="" id="{082598B6-58D1-411B-8070-B51A449EA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2964" y="1456412"/>
                <a:ext cx="194545" cy="323140"/>
              </a:xfrm>
              <a:prstGeom prst="rect">
                <a:avLst/>
              </a:prstGeom>
            </p:spPr>
          </p:pic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5C59751E-043B-4DF7-BD78-FDC2FCC90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376" y="2490682"/>
              <a:ext cx="2055908" cy="1449912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15620B9B-748D-4FEE-BE0C-BE8C1817DD63}"/>
                </a:ext>
              </a:extLst>
            </p:cNvPr>
            <p:cNvSpPr/>
            <p:nvPr/>
          </p:nvSpPr>
          <p:spPr>
            <a:xfrm>
              <a:off x="2253983" y="2687616"/>
              <a:ext cx="349250" cy="202300"/>
            </a:xfrm>
            <a:prstGeom prst="rect">
              <a:avLst/>
            </a:prstGeom>
            <a:gradFill>
              <a:gsLst>
                <a:gs pos="0">
                  <a:srgbClr val="BEE2F8"/>
                </a:gs>
                <a:gs pos="100000">
                  <a:srgbClr val="72CAF2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9A77DDAE-22F3-467D-87C5-C773EA15740A}"/>
              </a:ext>
            </a:extLst>
          </p:cNvPr>
          <p:cNvGrpSpPr/>
          <p:nvPr/>
        </p:nvGrpSpPr>
        <p:grpSpPr>
          <a:xfrm>
            <a:off x="4622638" y="3797692"/>
            <a:ext cx="4147141" cy="2634081"/>
            <a:chOff x="365760" y="4036594"/>
            <a:chExt cx="4147141" cy="2634081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xmlns="" id="{C7B25F3F-524C-43DF-97CF-A9F27FD34356}"/>
                </a:ext>
              </a:extLst>
            </p:cNvPr>
            <p:cNvSpPr/>
            <p:nvPr/>
          </p:nvSpPr>
          <p:spPr>
            <a:xfrm>
              <a:off x="365760" y="4036594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DA162332-6AB1-4C5E-ADE9-404ECCDD3E84}"/>
                </a:ext>
              </a:extLst>
            </p:cNvPr>
            <p:cNvSpPr/>
            <p:nvPr/>
          </p:nvSpPr>
          <p:spPr>
            <a:xfrm>
              <a:off x="440139" y="4233579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지구의 연평균 기온이 현재보다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 상승하면 최대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억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천명까지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해안 침수를 겪을 수 있습니다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81E7F7C9-24B1-4156-9A52-0DF72C85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824" y="5193510"/>
              <a:ext cx="2085012" cy="1477165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A47338A9-5588-4AD0-961D-6E3C4CCDA0D1}"/>
                </a:ext>
              </a:extLst>
            </p:cNvPr>
            <p:cNvGrpSpPr/>
            <p:nvPr/>
          </p:nvGrpSpPr>
          <p:grpSpPr>
            <a:xfrm>
              <a:off x="905393" y="4511652"/>
              <a:ext cx="411726" cy="305900"/>
              <a:chOff x="2633472" y="1456412"/>
              <a:chExt cx="466344" cy="346480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8C1B92DD-D02D-4BED-AA72-E68EB66E9FE3}"/>
                  </a:ext>
                </a:extLst>
              </p:cNvPr>
              <p:cNvSpPr/>
              <p:nvPr/>
            </p:nvSpPr>
            <p:spPr>
              <a:xfrm>
                <a:off x="2633472" y="15651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xmlns="" id="{D17070E1-3F7D-46CA-83DC-5F9E6BCA9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2964" y="1456412"/>
                <a:ext cx="194545" cy="323140"/>
              </a:xfrm>
              <a:prstGeom prst="rect">
                <a:avLst/>
              </a:prstGeom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1E86BDBD-4EFD-4DFC-B047-C74E951D13B4}"/>
                </a:ext>
              </a:extLst>
            </p:cNvPr>
            <p:cNvSpPr/>
            <p:nvPr/>
          </p:nvSpPr>
          <p:spPr>
            <a:xfrm>
              <a:off x="1777733" y="5347735"/>
              <a:ext cx="349250" cy="202300"/>
            </a:xfrm>
            <a:prstGeom prst="rect">
              <a:avLst/>
            </a:prstGeom>
            <a:gradFill>
              <a:gsLst>
                <a:gs pos="0">
                  <a:srgbClr val="CCE9FA"/>
                </a:gs>
                <a:gs pos="100000">
                  <a:srgbClr val="ABDDF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013E6C1-369E-4FA1-9460-CC7A2E4131FA}"/>
              </a:ext>
            </a:extLst>
          </p:cNvPr>
          <p:cNvSpPr/>
          <p:nvPr/>
        </p:nvSpPr>
        <p:spPr>
          <a:xfrm>
            <a:off x="728797" y="420708"/>
            <a:ext cx="8258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1℃, 2℃, 3℃, 4℃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때 생태계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알아보기</a:t>
            </a:r>
          </a:p>
        </p:txBody>
      </p:sp>
    </p:spTree>
    <p:extLst>
      <p:ext uri="{BB962C8B-B14F-4D97-AF65-F5344CB8AC3E}">
        <p14:creationId xmlns:p14="http://schemas.microsoft.com/office/powerpoint/2010/main" val="5261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223B6B55-0D52-4696-8B1F-6230A2B62003}"/>
              </a:ext>
            </a:extLst>
          </p:cNvPr>
          <p:cNvGrpSpPr/>
          <p:nvPr/>
        </p:nvGrpSpPr>
        <p:grpSpPr>
          <a:xfrm>
            <a:off x="4631099" y="1059373"/>
            <a:ext cx="4147141" cy="2634081"/>
            <a:chOff x="4631099" y="1306513"/>
            <a:chExt cx="4147141" cy="2634081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xmlns="" id="{8A54343A-067E-40ED-931E-DF703520D91C}"/>
                </a:ext>
              </a:extLst>
            </p:cNvPr>
            <p:cNvSpPr/>
            <p:nvPr/>
          </p:nvSpPr>
          <p:spPr>
            <a:xfrm>
              <a:off x="4631099" y="1306513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9164DB8D-6167-42B8-BD00-5621B2D5DBFC}"/>
                </a:ext>
              </a:extLst>
            </p:cNvPr>
            <p:cNvSpPr/>
            <p:nvPr/>
          </p:nvSpPr>
          <p:spPr>
            <a:xfrm>
              <a:off x="4697018" y="1488603"/>
              <a:ext cx="3998383" cy="65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가 상승하게 되면 서남극 빙상의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붕괴 위험이 높아집니다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23813408-29F1-4EE8-88FF-0D3A7CF98F16}"/>
                </a:ext>
              </a:extLst>
            </p:cNvPr>
            <p:cNvGrpSpPr/>
            <p:nvPr/>
          </p:nvGrpSpPr>
          <p:grpSpPr>
            <a:xfrm>
              <a:off x="4974627" y="1392603"/>
              <a:ext cx="466344" cy="410289"/>
              <a:chOff x="6890351" y="1354503"/>
              <a:chExt cx="466344" cy="410289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xmlns="" id="{1F6262B0-3948-466E-B06C-9FECBCB5F986}"/>
                  </a:ext>
                </a:extLst>
              </p:cNvPr>
              <p:cNvSpPr/>
              <p:nvPr/>
            </p:nvSpPr>
            <p:spPr>
              <a:xfrm>
                <a:off x="6890351" y="15270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xmlns="" id="{8A932BBF-EF1D-4C19-8E2C-DA9244BE8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8265" y="1354503"/>
                <a:ext cx="232961" cy="386952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xmlns="" id="{BF8B1A2D-C6C8-4F34-8723-AA2248C7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349" y="2402228"/>
              <a:ext cx="2220640" cy="1507886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508A86EB-DD64-41C2-A937-26BCF7D75DDE}"/>
                </a:ext>
              </a:extLst>
            </p:cNvPr>
            <p:cNvSpPr/>
            <p:nvPr/>
          </p:nvSpPr>
          <p:spPr>
            <a:xfrm>
              <a:off x="6051550" y="2597944"/>
              <a:ext cx="349250" cy="202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F2AF7574-AC19-4090-AFE5-AE643CAF75FA}"/>
              </a:ext>
            </a:extLst>
          </p:cNvPr>
          <p:cNvGrpSpPr/>
          <p:nvPr/>
        </p:nvGrpSpPr>
        <p:grpSpPr>
          <a:xfrm>
            <a:off x="4631099" y="3789454"/>
            <a:ext cx="4147141" cy="2634081"/>
            <a:chOff x="4631099" y="4036594"/>
            <a:chExt cx="4147141" cy="2634081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xmlns="" id="{C5B74B2A-5EB7-42BA-BFFA-A80DFE79CE36}"/>
                </a:ext>
              </a:extLst>
            </p:cNvPr>
            <p:cNvSpPr/>
            <p:nvPr/>
          </p:nvSpPr>
          <p:spPr>
            <a:xfrm>
              <a:off x="4631099" y="4036594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A0CACED2-915E-4B7A-A4A1-1E89671D5F3C}"/>
                </a:ext>
              </a:extLst>
            </p:cNvPr>
            <p:cNvSpPr/>
            <p:nvPr/>
          </p:nvSpPr>
          <p:spPr>
            <a:xfrm>
              <a:off x="4697018" y="4233579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상승하게 되면 남아프리카의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지중해 지역에서 물 사용 가능성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30~50%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감소할 가능성이 있습니다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A2336686-28CB-44DA-B326-98AB45B66B2F}"/>
                </a:ext>
              </a:extLst>
            </p:cNvPr>
            <p:cNvGrpSpPr/>
            <p:nvPr/>
          </p:nvGrpSpPr>
          <p:grpSpPr>
            <a:xfrm>
              <a:off x="4974627" y="4137579"/>
              <a:ext cx="466344" cy="410289"/>
              <a:chOff x="6890351" y="1354503"/>
              <a:chExt cx="466344" cy="41028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0B2DA93A-9084-4BE0-9072-DA26BAB7E927}"/>
                  </a:ext>
                </a:extLst>
              </p:cNvPr>
              <p:cNvSpPr/>
              <p:nvPr/>
            </p:nvSpPr>
            <p:spPr>
              <a:xfrm>
                <a:off x="6890351" y="15270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xmlns="" id="{5BD9CA51-36D3-439D-BA62-FF53090C9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8265" y="1354503"/>
                <a:ext cx="232961" cy="386952"/>
              </a:xfrm>
              <a:prstGeom prst="rect">
                <a:avLst/>
              </a:prstGeom>
            </p:spPr>
          </p:pic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F8FF5CF0-EB73-4912-BDD9-2E0F416B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380" y="5189260"/>
              <a:ext cx="2100578" cy="1481415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DC8D5376-F30C-4CB1-A25F-12921933A535}"/>
                </a:ext>
              </a:extLst>
            </p:cNvPr>
            <p:cNvSpPr/>
            <p:nvPr/>
          </p:nvSpPr>
          <p:spPr>
            <a:xfrm>
              <a:off x="6303168" y="5398557"/>
              <a:ext cx="97631" cy="151478"/>
            </a:xfrm>
            <a:prstGeom prst="rect">
              <a:avLst/>
            </a:prstGeom>
            <a:solidFill>
              <a:srgbClr val="E5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FD8936D3-61B9-470B-8DBC-452DD5C9B2F6}"/>
                </a:ext>
              </a:extLst>
            </p:cNvPr>
            <p:cNvSpPr/>
            <p:nvPr/>
          </p:nvSpPr>
          <p:spPr>
            <a:xfrm>
              <a:off x="6079331" y="5414963"/>
              <a:ext cx="250032" cy="190500"/>
            </a:xfrm>
            <a:custGeom>
              <a:avLst/>
              <a:gdLst>
                <a:gd name="connsiteX0" fmla="*/ 64294 w 250032"/>
                <a:gd name="connsiteY0" fmla="*/ 190500 h 190500"/>
                <a:gd name="connsiteX1" fmla="*/ 0 w 250032"/>
                <a:gd name="connsiteY1" fmla="*/ 92868 h 190500"/>
                <a:gd name="connsiteX2" fmla="*/ 26194 w 250032"/>
                <a:gd name="connsiteY2" fmla="*/ 11906 h 190500"/>
                <a:gd name="connsiteX3" fmla="*/ 100013 w 250032"/>
                <a:gd name="connsiteY3" fmla="*/ 4762 h 190500"/>
                <a:gd name="connsiteX4" fmla="*/ 145257 w 250032"/>
                <a:gd name="connsiteY4" fmla="*/ 0 h 190500"/>
                <a:gd name="connsiteX5" fmla="*/ 195263 w 250032"/>
                <a:gd name="connsiteY5" fmla="*/ 47625 h 190500"/>
                <a:gd name="connsiteX6" fmla="*/ 195263 w 250032"/>
                <a:gd name="connsiteY6" fmla="*/ 100012 h 190500"/>
                <a:gd name="connsiteX7" fmla="*/ 233363 w 250032"/>
                <a:gd name="connsiteY7" fmla="*/ 100012 h 190500"/>
                <a:gd name="connsiteX8" fmla="*/ 250032 w 250032"/>
                <a:gd name="connsiteY8" fmla="*/ 157162 h 190500"/>
                <a:gd name="connsiteX9" fmla="*/ 64294 w 250032"/>
                <a:gd name="connsiteY9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032" h="190500">
                  <a:moveTo>
                    <a:pt x="64294" y="190500"/>
                  </a:moveTo>
                  <a:lnTo>
                    <a:pt x="0" y="92868"/>
                  </a:lnTo>
                  <a:lnTo>
                    <a:pt x="26194" y="11906"/>
                  </a:lnTo>
                  <a:lnTo>
                    <a:pt x="100013" y="4762"/>
                  </a:lnTo>
                  <a:lnTo>
                    <a:pt x="145257" y="0"/>
                  </a:lnTo>
                  <a:lnTo>
                    <a:pt x="195263" y="47625"/>
                  </a:lnTo>
                  <a:lnTo>
                    <a:pt x="195263" y="100012"/>
                  </a:lnTo>
                  <a:lnTo>
                    <a:pt x="233363" y="100012"/>
                  </a:lnTo>
                  <a:lnTo>
                    <a:pt x="250032" y="157162"/>
                  </a:lnTo>
                  <a:lnTo>
                    <a:pt x="64294" y="190500"/>
                  </a:lnTo>
                  <a:close/>
                </a:path>
              </a:pathLst>
            </a:custGeom>
            <a:solidFill>
              <a:srgbClr val="D4DE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2DF814A8-8CA4-45EC-9715-EC04D263985A}"/>
              </a:ext>
            </a:extLst>
          </p:cNvPr>
          <p:cNvGrpSpPr/>
          <p:nvPr/>
        </p:nvGrpSpPr>
        <p:grpSpPr>
          <a:xfrm>
            <a:off x="365760" y="1059373"/>
            <a:ext cx="4147141" cy="2634081"/>
            <a:chOff x="4631099" y="1306513"/>
            <a:chExt cx="4147141" cy="2634081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xmlns="" id="{C8D22BC5-3487-4F67-B698-90617F9ED14D}"/>
                </a:ext>
              </a:extLst>
            </p:cNvPr>
            <p:cNvSpPr/>
            <p:nvPr/>
          </p:nvSpPr>
          <p:spPr>
            <a:xfrm>
              <a:off x="4631099" y="1306513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BFBA0620-780C-4DB4-9FCC-D90D4259CBD4}"/>
                </a:ext>
              </a:extLst>
            </p:cNvPr>
            <p:cNvSpPr/>
            <p:nvPr/>
          </p:nvSpPr>
          <p:spPr>
            <a:xfrm>
              <a:off x="4697018" y="1488603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상승 시에는 북극의 툰드라가 절반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정도 상실되며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절반 이상의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자연보호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구역이 기능을 잃게 됩니다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9A2BC81E-7755-4150-A1DB-362B8F84E3CD}"/>
                </a:ext>
              </a:extLst>
            </p:cNvPr>
            <p:cNvGrpSpPr/>
            <p:nvPr/>
          </p:nvGrpSpPr>
          <p:grpSpPr>
            <a:xfrm>
              <a:off x="4974627" y="1392603"/>
              <a:ext cx="466344" cy="410289"/>
              <a:chOff x="6890351" y="1354503"/>
              <a:chExt cx="466344" cy="410289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EDC7647B-CD63-47A0-96AF-ED6863BBE778}"/>
                  </a:ext>
                </a:extLst>
              </p:cNvPr>
              <p:cNvSpPr/>
              <p:nvPr/>
            </p:nvSpPr>
            <p:spPr>
              <a:xfrm>
                <a:off x="6890351" y="15270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xmlns="" id="{43AC51B5-501F-4FAE-9EA5-C5563E4A4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8265" y="1354503"/>
                <a:ext cx="232961" cy="386952"/>
              </a:xfrm>
              <a:prstGeom prst="rect">
                <a:avLst/>
              </a:prstGeom>
            </p:spPr>
          </p:pic>
        </p:grp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F4F70AB4-6F5D-48E4-82E9-EEF3DC7E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011" y="2536391"/>
              <a:ext cx="2053316" cy="1404203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EA0102D2-3365-435B-91EB-EA273CF3A6E2}"/>
                </a:ext>
              </a:extLst>
            </p:cNvPr>
            <p:cNvSpPr/>
            <p:nvPr/>
          </p:nvSpPr>
          <p:spPr>
            <a:xfrm>
              <a:off x="6064250" y="2717006"/>
              <a:ext cx="349250" cy="157163"/>
            </a:xfrm>
            <a:prstGeom prst="rect">
              <a:avLst/>
            </a:prstGeom>
            <a:solidFill>
              <a:srgbClr val="B8D1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88A5F083-368C-43F3-9885-8D76DC22A9D7}"/>
              </a:ext>
            </a:extLst>
          </p:cNvPr>
          <p:cNvGrpSpPr/>
          <p:nvPr/>
        </p:nvGrpSpPr>
        <p:grpSpPr>
          <a:xfrm>
            <a:off x="365760" y="3789454"/>
            <a:ext cx="4147141" cy="2634081"/>
            <a:chOff x="4631099" y="4036594"/>
            <a:chExt cx="4147141" cy="2634081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xmlns="" id="{6CD07A29-D3D6-432E-A056-E62F272F7E9B}"/>
                </a:ext>
              </a:extLst>
            </p:cNvPr>
            <p:cNvSpPr/>
            <p:nvPr/>
          </p:nvSpPr>
          <p:spPr>
            <a:xfrm>
              <a:off x="4631099" y="4036594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73F26B92-6A84-4B01-A787-2CE6F8E2651D}"/>
                </a:ext>
              </a:extLst>
            </p:cNvPr>
            <p:cNvSpPr/>
            <p:nvPr/>
          </p:nvSpPr>
          <p:spPr>
            <a:xfrm>
              <a:off x="4697018" y="4233579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상승하면 아프리카에서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8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천만명에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이르는 사람들이 말라리아에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노출될 수 있습니다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xmlns="" id="{04F308E4-E691-4AF7-B2D7-D8F8AAA2DC32}"/>
                </a:ext>
              </a:extLst>
            </p:cNvPr>
            <p:cNvGrpSpPr/>
            <p:nvPr/>
          </p:nvGrpSpPr>
          <p:grpSpPr>
            <a:xfrm>
              <a:off x="4974627" y="4137579"/>
              <a:ext cx="466344" cy="410289"/>
              <a:chOff x="6890351" y="1354503"/>
              <a:chExt cx="466344" cy="410289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xmlns="" id="{59B9C451-9EC4-45A1-BEC7-A21A4E51E2DF}"/>
                  </a:ext>
                </a:extLst>
              </p:cNvPr>
              <p:cNvSpPr/>
              <p:nvPr/>
            </p:nvSpPr>
            <p:spPr>
              <a:xfrm>
                <a:off x="6890351" y="15270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xmlns="" id="{989ED3F9-D618-4276-AFD2-CB24302CB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98265" y="1354503"/>
                <a:ext cx="232961" cy="386952"/>
              </a:xfrm>
              <a:prstGeom prst="rect">
                <a:avLst/>
              </a:prstGeom>
            </p:spPr>
          </p:pic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xmlns="" id="{7E70BB14-6F34-4F3F-A2D3-B16C99113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130" y="5217396"/>
              <a:ext cx="2125079" cy="1453279"/>
            </a:xfrm>
            <a:prstGeom prst="rect">
              <a:avLst/>
            </a:prstGeom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7F9901AC-C0AA-44B7-9CEF-FE4A3AC08DA9}"/>
                </a:ext>
              </a:extLst>
            </p:cNvPr>
            <p:cNvSpPr/>
            <p:nvPr/>
          </p:nvSpPr>
          <p:spPr>
            <a:xfrm>
              <a:off x="7137400" y="5370197"/>
              <a:ext cx="334963" cy="202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5013E6C1-369E-4FA1-9460-CC7A2E4131FA}"/>
              </a:ext>
            </a:extLst>
          </p:cNvPr>
          <p:cNvSpPr/>
          <p:nvPr/>
        </p:nvSpPr>
        <p:spPr>
          <a:xfrm>
            <a:off x="728797" y="420708"/>
            <a:ext cx="8258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1℃, 2℃, 3℃, 4℃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때 생태계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알아보기</a:t>
            </a:r>
          </a:p>
        </p:txBody>
      </p:sp>
    </p:spTree>
    <p:extLst>
      <p:ext uri="{BB962C8B-B14F-4D97-AF65-F5344CB8AC3E}">
        <p14:creationId xmlns:p14="http://schemas.microsoft.com/office/powerpoint/2010/main" val="42309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2CA2345C-81EF-4646-944F-A7A2981107B6}"/>
              </a:ext>
            </a:extLst>
          </p:cNvPr>
          <p:cNvGrpSpPr/>
          <p:nvPr/>
        </p:nvGrpSpPr>
        <p:grpSpPr>
          <a:xfrm>
            <a:off x="947908" y="4922910"/>
            <a:ext cx="7347591" cy="558983"/>
            <a:chOff x="673535" y="1247386"/>
            <a:chExt cx="8426449" cy="1292614"/>
          </a:xfrm>
        </p:grpSpPr>
        <p:sp>
          <p:nvSpPr>
            <p:cNvPr id="41" name="사각형: 둥근 모서리 6">
              <a:extLst>
                <a:ext uri="{FF2B5EF4-FFF2-40B4-BE49-F238E27FC236}">
                  <a16:creationId xmlns:a16="http://schemas.microsoft.com/office/drawing/2014/main" xmlns="" id="{B3A6E08F-749E-46AC-82C2-66D245265A8F}"/>
                </a:ext>
              </a:extLst>
            </p:cNvPr>
            <p:cNvSpPr/>
            <p:nvPr/>
          </p:nvSpPr>
          <p:spPr>
            <a:xfrm>
              <a:off x="679016" y="1247386"/>
              <a:ext cx="8420968" cy="1292614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각형 7">
              <a:extLst>
                <a:ext uri="{FF2B5EF4-FFF2-40B4-BE49-F238E27FC236}">
                  <a16:creationId xmlns:a16="http://schemas.microsoft.com/office/drawing/2014/main" xmlns="" id="{7B8F9A31-92F1-4AA7-BE8F-34BC398A58DD}"/>
                </a:ext>
              </a:extLst>
            </p:cNvPr>
            <p:cNvSpPr/>
            <p:nvPr/>
          </p:nvSpPr>
          <p:spPr>
            <a:xfrm>
              <a:off x="673535" y="1485900"/>
              <a:ext cx="811840" cy="771427"/>
            </a:xfrm>
            <a:prstGeom prst="homePlate">
              <a:avLst/>
            </a:prstGeom>
            <a:solidFill>
              <a:srgbClr val="3B87CD"/>
            </a:solidFill>
            <a:ln w="6350">
              <a:noFill/>
            </a:ln>
            <a:effectLst>
              <a:outerShdw dist="25400" dir="5400000" algn="t" rotWithShape="0">
                <a:srgbClr val="0070C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0000"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sz="24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4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특명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1.5℃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상승 막기</a:t>
            </a:r>
          </a:p>
        </p:txBody>
      </p:sp>
      <p:sp>
        <p:nvSpPr>
          <p:cNvPr id="6" name="모서리가 둥근 직사각형 91">
            <a:extLst>
              <a:ext uri="{FF2B5EF4-FFF2-40B4-BE49-F238E27FC236}">
                <a16:creationId xmlns:a16="http://schemas.microsoft.com/office/drawing/2014/main" xmlns="" id="{CE130813-1B31-41EA-885B-EE0FB9254867}"/>
              </a:ext>
            </a:extLst>
          </p:cNvPr>
          <p:cNvSpPr/>
          <p:nvPr/>
        </p:nvSpPr>
        <p:spPr>
          <a:xfrm>
            <a:off x="1715111" y="1012036"/>
            <a:ext cx="5813770" cy="4707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CFF86A6-907C-4D9F-9A96-052EDBCFBC28}"/>
              </a:ext>
            </a:extLst>
          </p:cNvPr>
          <p:cNvSpPr/>
          <p:nvPr/>
        </p:nvSpPr>
        <p:spPr>
          <a:xfrm>
            <a:off x="2832884" y="1028823"/>
            <a:ext cx="3578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지구 연평균 기온 상승 추이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07" y="1598051"/>
            <a:ext cx="7347592" cy="311299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200529" y="4688245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https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://www.ytn.co.kr/_ln/0134_201310020957417118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25C9EC94-9D53-4BFA-9F75-731B439FC722}"/>
              </a:ext>
            </a:extLst>
          </p:cNvPr>
          <p:cNvSpPr/>
          <p:nvPr/>
        </p:nvSpPr>
        <p:spPr>
          <a:xfrm>
            <a:off x="1608017" y="4994101"/>
            <a:ext cx="6559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지구의 연평균 기온 그래프를 보고 워크북 질문에 답해봅시다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사각형: 둥근 모서리 6">
            <a:extLst>
              <a:ext uri="{FF2B5EF4-FFF2-40B4-BE49-F238E27FC236}">
                <a16:creationId xmlns:a16="http://schemas.microsoft.com/office/drawing/2014/main" xmlns="" id="{B3A6E08F-749E-46AC-82C2-66D245265A8F}"/>
              </a:ext>
            </a:extLst>
          </p:cNvPr>
          <p:cNvSpPr/>
          <p:nvPr/>
        </p:nvSpPr>
        <p:spPr>
          <a:xfrm>
            <a:off x="952687" y="5613476"/>
            <a:ext cx="7342812" cy="779086"/>
          </a:xfrm>
          <a:prstGeom prst="roundRect">
            <a:avLst>
              <a:gd name="adj" fmla="val 129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각형 83">
            <a:extLst>
              <a:ext uri="{FF2B5EF4-FFF2-40B4-BE49-F238E27FC236}">
                <a16:creationId xmlns:a16="http://schemas.microsoft.com/office/drawing/2014/main" xmlns="" id="{0EE7CCFF-214E-4163-899E-01369448E7EC}"/>
              </a:ext>
            </a:extLst>
          </p:cNvPr>
          <p:cNvSpPr/>
          <p:nvPr/>
        </p:nvSpPr>
        <p:spPr>
          <a:xfrm>
            <a:off x="947907" y="5776153"/>
            <a:ext cx="707899" cy="361443"/>
          </a:xfrm>
          <a:prstGeom prst="homePlate">
            <a:avLst/>
          </a:prstGeom>
          <a:solidFill>
            <a:srgbClr val="3B4985"/>
          </a:solidFill>
          <a:ln w="6350">
            <a:noFill/>
          </a:ln>
          <a:effectLst>
            <a:outerShdw dist="25400" dir="5400000" algn="t" rotWithShape="0">
              <a:srgbClr val="00206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24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24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25C9EC94-9D53-4BFA-9F75-731B439FC722}"/>
              </a:ext>
            </a:extLst>
          </p:cNvPr>
          <p:cNvSpPr/>
          <p:nvPr/>
        </p:nvSpPr>
        <p:spPr>
          <a:xfrm>
            <a:off x="1655806" y="5643486"/>
            <a:ext cx="64427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지구의 연평균 기온 상승 추이를 막기 위해 우리가 할 수 있는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일을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포스트잇에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적어봅시다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3077A860-FFA2-436A-ABC3-A4B2A08863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0" t="53733"/>
          <a:stretch/>
        </p:blipFill>
        <p:spPr>
          <a:xfrm rot="735344">
            <a:off x="7922314" y="4915005"/>
            <a:ext cx="1178793" cy="13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7203790" cy="2048510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기후변화와 생태계의 관계를 이해 할 수 있다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기후변화로 인한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1℃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온도 변화가 갖는 중요성을 알고 생태계 보호를 위해 능동적으로 </a:t>
            </a: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실천하는 방법을 찾을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있다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338568" y="4200614"/>
            <a:ext cx="6578047" cy="2404582"/>
            <a:chOff x="1338568" y="4200614"/>
            <a:chExt cx="6578047" cy="2404582"/>
          </a:xfrm>
        </p:grpSpPr>
        <p:sp>
          <p:nvSpPr>
            <p:cNvPr id="8" name="사각형: 둥근 모서리 22">
              <a:extLst>
                <a:ext uri="{FF2B5EF4-FFF2-40B4-BE49-F238E27FC236}">
                  <a16:creationId xmlns:a16="http://schemas.microsoft.com/office/drawing/2014/main" xmlns="" id="{E00E5ED3-7454-4F22-AB73-FFB9D4A47993}"/>
                </a:ext>
              </a:extLst>
            </p:cNvPr>
            <p:cNvSpPr/>
            <p:nvPr/>
          </p:nvSpPr>
          <p:spPr>
            <a:xfrm flipH="1">
              <a:off x="1338568" y="4200614"/>
              <a:ext cx="5053994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454759" y="4466500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일정한 체온에 대해 생각해 보기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471232" y="5068916"/>
              <a:ext cx="5427908" cy="830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- 1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℃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변화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체험하기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- 1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℃, 2℃, 3℃, 4℃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변화할 때 생태계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변화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알아보기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488707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특명 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1.5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℃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상승 막기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36.5℃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일정한 체온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대해 생각해 보기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AAD70C39-3B2B-4E21-9B45-29BF8356BEF0}"/>
              </a:ext>
            </a:extLst>
          </p:cNvPr>
          <p:cNvGrpSpPr/>
          <p:nvPr/>
        </p:nvGrpSpPr>
        <p:grpSpPr>
          <a:xfrm>
            <a:off x="0" y="1070045"/>
            <a:ext cx="9144000" cy="5392534"/>
            <a:chOff x="0" y="1465466"/>
            <a:chExt cx="9144000" cy="539253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D38D9EF6-E1C1-4430-AA51-A9E980459376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DE4FE77D-3202-47EF-B256-B1C0689E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1DD82DBC-4DAA-4609-BD99-92CC717A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24" name="그림 23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918C8201-FC30-4E5B-956D-BD625216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933700" y="6170022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www.sunnews.co.kr/news/articleView.html?idxno=67163]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_x344967904">
            <a:extLst>
              <a:ext uri="{FF2B5EF4-FFF2-40B4-BE49-F238E27FC236}">
                <a16:creationId xmlns:a16="http://schemas.microsoft.com/office/drawing/2014/main" xmlns="" id="{80CB2D29-C474-46CC-867F-2D9D8CB4A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6" b="430"/>
          <a:stretch/>
        </p:blipFill>
        <p:spPr bwMode="auto">
          <a:xfrm>
            <a:off x="2806421" y="1300035"/>
            <a:ext cx="5346979" cy="31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FDCF419-4431-4C89-8D4D-1CA83060DFEF}"/>
              </a:ext>
            </a:extLst>
          </p:cNvPr>
          <p:cNvGrpSpPr/>
          <p:nvPr/>
        </p:nvGrpSpPr>
        <p:grpSpPr>
          <a:xfrm>
            <a:off x="0" y="997104"/>
            <a:ext cx="9144000" cy="5411934"/>
            <a:chOff x="9550400" y="997104"/>
            <a:chExt cx="9144000" cy="586089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724761B-E571-43CC-8FDE-0B8D9F383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00"/>
            <a:stretch/>
          </p:blipFill>
          <p:spPr>
            <a:xfrm>
              <a:off x="9550400" y="1152144"/>
              <a:ext cx="9144000" cy="5705856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A8C7A41E-BF35-4E9D-863B-E3537C10E60B}"/>
                </a:ext>
              </a:extLst>
            </p:cNvPr>
            <p:cNvGrpSpPr/>
            <p:nvPr/>
          </p:nvGrpSpPr>
          <p:grpSpPr>
            <a:xfrm>
              <a:off x="11215515" y="997104"/>
              <a:ext cx="5813770" cy="615795"/>
              <a:chOff x="1665115" y="997104"/>
              <a:chExt cx="5813770" cy="615795"/>
            </a:xfrm>
          </p:grpSpPr>
          <p:sp>
            <p:nvSpPr>
              <p:cNvPr id="27" name="모서리가 둥근 직사각형 91">
                <a:extLst>
                  <a:ext uri="{FF2B5EF4-FFF2-40B4-BE49-F238E27FC236}">
                    <a16:creationId xmlns:a16="http://schemas.microsoft.com/office/drawing/2014/main" xmlns="" id="{30540DC8-F8F5-4439-AB83-760F3B194050}"/>
                  </a:ext>
                </a:extLst>
              </p:cNvPr>
              <p:cNvSpPr/>
              <p:nvPr/>
            </p:nvSpPr>
            <p:spPr>
              <a:xfrm>
                <a:off x="1665115" y="997104"/>
                <a:ext cx="5813770" cy="61579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3175">
                <a:gradFill flip="none" rotWithShape="1">
                  <a:gsLst>
                    <a:gs pos="100000">
                      <a:schemeClr val="tx2"/>
                    </a:gs>
                    <a:gs pos="0">
                      <a:schemeClr val="tx2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id="{FC1A9DFC-A6C6-4BA2-A791-A64947777769}"/>
                  </a:ext>
                </a:extLst>
              </p:cNvPr>
              <p:cNvSpPr/>
              <p:nvPr/>
            </p:nvSpPr>
            <p:spPr>
              <a:xfrm>
                <a:off x="1720899" y="1088037"/>
                <a:ext cx="5702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물의 온도가 </a:t>
                </a:r>
                <a:r>
                  <a:rPr lang="en-US" altLang="ko-KR" sz="2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C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99℃</a:t>
                </a:r>
                <a:r>
                  <a:rPr lang="ko-KR" altLang="en-US" sz="2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에서 </a:t>
                </a:r>
                <a:r>
                  <a:rPr lang="en-US" altLang="ko-KR" sz="2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C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100℃</a:t>
                </a:r>
                <a:r>
                  <a:rPr lang="ko-KR" altLang="en-US" sz="2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로 바뀌었을 때</a:t>
                </a:r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3785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체험하기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07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바다거북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산란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DBF9808-12F2-46CC-88D4-084B170128B7}"/>
              </a:ext>
            </a:extLst>
          </p:cNvPr>
          <p:cNvGrpSpPr/>
          <p:nvPr/>
        </p:nvGrpSpPr>
        <p:grpSpPr>
          <a:xfrm>
            <a:off x="0" y="836613"/>
            <a:ext cx="9144000" cy="5605376"/>
            <a:chOff x="-323075" y="563597"/>
            <a:chExt cx="9790150" cy="64468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C4327CBA-D40E-452F-87CF-AFDB6DEEDE14}"/>
                </a:ext>
              </a:extLst>
            </p:cNvPr>
            <p:cNvSpPr/>
            <p:nvPr/>
          </p:nvSpPr>
          <p:spPr>
            <a:xfrm>
              <a:off x="-323075" y="5966691"/>
              <a:ext cx="9790150" cy="1043786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27BF2081-88E0-4F43-A185-5A82D167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91" y="563597"/>
              <a:ext cx="7130473" cy="5780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3BF2BFE5-BFE6-43D4-97BF-82B03FCCB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3" r="13489"/>
            <a:stretch/>
          </p:blipFill>
          <p:spPr>
            <a:xfrm>
              <a:off x="-323075" y="3230953"/>
              <a:ext cx="9790150" cy="287197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" name="_x344967904">
            <a:extLst>
              <a:ext uri="{FF2B5EF4-FFF2-40B4-BE49-F238E27FC236}">
                <a16:creationId xmlns:a16="http://schemas.microsoft.com/office/drawing/2014/main" xmlns="" id="{E27E55A1-BF2B-4817-A331-E6D0EAF02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4" b="6854"/>
          <a:stretch/>
        </p:blipFill>
        <p:spPr bwMode="auto">
          <a:xfrm>
            <a:off x="1777592" y="1268413"/>
            <a:ext cx="5560598" cy="329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DACEF3D-E85D-465B-BE19-5839FED59A3F}"/>
              </a:ext>
            </a:extLst>
          </p:cNvPr>
          <p:cNvSpPr/>
          <p:nvPr/>
        </p:nvSpPr>
        <p:spPr>
          <a:xfrm>
            <a:off x="1446785" y="5641765"/>
            <a:ext cx="62504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 주변 온도가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29℃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이하일 경우 수컷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이보다 높으면 암컷이 부화할 확률이 통계적으로 높기 때문</a:t>
            </a:r>
          </a:p>
        </p:txBody>
      </p:sp>
    </p:spTree>
    <p:extLst>
      <p:ext uri="{BB962C8B-B14F-4D97-AF65-F5344CB8AC3E}">
        <p14:creationId xmlns:p14="http://schemas.microsoft.com/office/powerpoint/2010/main" val="37180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03FECB1-E6B2-4EE5-BCCC-F871E15333E7}"/>
              </a:ext>
            </a:extLst>
          </p:cNvPr>
          <p:cNvSpPr/>
          <p:nvPr/>
        </p:nvSpPr>
        <p:spPr>
          <a:xfrm>
            <a:off x="728797" y="438912"/>
            <a:ext cx="2986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차이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B35F259-8EF5-4F56-82FB-1154321B9BDD}"/>
              </a:ext>
            </a:extLst>
          </p:cNvPr>
          <p:cNvGrpSpPr/>
          <p:nvPr/>
        </p:nvGrpSpPr>
        <p:grpSpPr>
          <a:xfrm>
            <a:off x="358775" y="1247386"/>
            <a:ext cx="8426450" cy="1292614"/>
            <a:chOff x="358775" y="1247386"/>
            <a:chExt cx="8426450" cy="12926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2CA2345C-81EF-4646-944F-A7A2981107B6}"/>
                </a:ext>
              </a:extLst>
            </p:cNvPr>
            <p:cNvGrpSpPr/>
            <p:nvPr/>
          </p:nvGrpSpPr>
          <p:grpSpPr>
            <a:xfrm>
              <a:off x="358775" y="1247386"/>
              <a:ext cx="8426450" cy="1292614"/>
              <a:chOff x="673534" y="1247386"/>
              <a:chExt cx="8426450" cy="129261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xmlns="" id="{B3A6E08F-749E-46AC-82C2-66D245265A8F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화살표: 오각형 7">
                <a:extLst>
                  <a:ext uri="{FF2B5EF4-FFF2-40B4-BE49-F238E27FC236}">
                    <a16:creationId xmlns:a16="http://schemas.microsoft.com/office/drawing/2014/main" xmlns="" id="{7B8F9A31-92F1-4AA7-BE8F-34BC398A58DD}"/>
                  </a:ext>
                </a:extLst>
              </p:cNvPr>
              <p:cNvSpPr/>
              <p:nvPr/>
            </p:nvSpPr>
            <p:spPr>
              <a:xfrm>
                <a:off x="673534" y="1485900"/>
                <a:ext cx="862658" cy="771427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2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32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25C9EC94-9D53-4BFA-9F75-731B439FC722}"/>
                </a:ext>
              </a:extLst>
            </p:cNvPr>
            <p:cNvSpPr/>
            <p:nvPr/>
          </p:nvSpPr>
          <p:spPr>
            <a:xfrm>
              <a:off x="1188720" y="1492690"/>
              <a:ext cx="750558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어떤 생물이나 그 생물의 </a:t>
              </a:r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주변 환경 </a:t>
              </a:r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혹은</a:t>
              </a:r>
              <a:endPara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물질</a:t>
              </a:r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온도가 </a:t>
              </a:r>
              <a:r>
                <a:rPr lang="en-US" altLang="ko-KR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1℃ </a:t>
              </a:r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달라진다는 것</a:t>
              </a:r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은 어떤 의미가 있을까요</a:t>
              </a:r>
              <a:r>
                <a:rPr lang="en-US" altLang="ko-KR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19C3A222-6A18-4683-BA2D-5C01A8A8D24C}"/>
              </a:ext>
            </a:extLst>
          </p:cNvPr>
          <p:cNvGrpSpPr/>
          <p:nvPr/>
        </p:nvGrpSpPr>
        <p:grpSpPr>
          <a:xfrm>
            <a:off x="358775" y="2966458"/>
            <a:ext cx="8426450" cy="1292614"/>
            <a:chOff x="358775" y="2966458"/>
            <a:chExt cx="8426450" cy="129261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19AF49A0-B31F-4A94-9204-6104C849D2DD}"/>
                </a:ext>
              </a:extLst>
            </p:cNvPr>
            <p:cNvGrpSpPr/>
            <p:nvPr/>
          </p:nvGrpSpPr>
          <p:grpSpPr>
            <a:xfrm>
              <a:off x="358775" y="2966458"/>
              <a:ext cx="8426450" cy="1292614"/>
              <a:chOff x="673534" y="1247386"/>
              <a:chExt cx="8426450" cy="129261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xmlns="" id="{029BE0E7-8511-4EF6-9978-F3124C94F8FF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화살표: 오각형 12">
                <a:extLst>
                  <a:ext uri="{FF2B5EF4-FFF2-40B4-BE49-F238E27FC236}">
                    <a16:creationId xmlns:a16="http://schemas.microsoft.com/office/drawing/2014/main" xmlns="" id="{1C50D527-F4DC-41E1-83FD-9562C8C94B21}"/>
                  </a:ext>
                </a:extLst>
              </p:cNvPr>
              <p:cNvSpPr/>
              <p:nvPr/>
            </p:nvSpPr>
            <p:spPr>
              <a:xfrm>
                <a:off x="673534" y="1485900"/>
                <a:ext cx="862658" cy="771427"/>
              </a:xfrm>
              <a:prstGeom prst="homePlate">
                <a:avLst/>
              </a:prstGeom>
              <a:solidFill>
                <a:srgbClr val="3B4985"/>
              </a:solidFill>
              <a:ln w="6350">
                <a:noFill/>
              </a:ln>
              <a:effectLst>
                <a:outerShdw dist="25400" dir="5400000" algn="t" rotWithShape="0">
                  <a:srgbClr val="00206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2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32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58AC9A65-830A-4B04-B00E-80DD0F885B96}"/>
                </a:ext>
              </a:extLst>
            </p:cNvPr>
            <p:cNvSpPr/>
            <p:nvPr/>
          </p:nvSpPr>
          <p:spPr>
            <a:xfrm>
              <a:off x="1188720" y="3156898"/>
              <a:ext cx="7128875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우리 주변에 또 </a:t>
              </a:r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1℃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변화로 달라지는 것들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에는</a:t>
              </a:r>
              <a:endPara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무엇이 있나요</a:t>
              </a:r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C6070A4-99C6-4696-B2BD-AC4E3B077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0" t="53733"/>
          <a:stretch/>
        </p:blipFill>
        <p:spPr>
          <a:xfrm>
            <a:off x="6409944" y="3306091"/>
            <a:ext cx="2734056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2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013E6C1-369E-4FA1-9460-CC7A2E4131FA}"/>
              </a:ext>
            </a:extLst>
          </p:cNvPr>
          <p:cNvSpPr/>
          <p:nvPr/>
        </p:nvSpPr>
        <p:spPr>
          <a:xfrm>
            <a:off x="728797" y="445422"/>
            <a:ext cx="7789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1℃, 2℃, 3℃, 4℃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때 생태계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알아보기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A01D25BF-2E3A-46C5-9246-F5B683A6ADB6}"/>
              </a:ext>
            </a:extLst>
          </p:cNvPr>
          <p:cNvGrpSpPr/>
          <p:nvPr/>
        </p:nvGrpSpPr>
        <p:grpSpPr>
          <a:xfrm>
            <a:off x="358775" y="1719072"/>
            <a:ext cx="8426450" cy="1292614"/>
            <a:chOff x="358775" y="1247386"/>
            <a:chExt cx="8426450" cy="129261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65277178-460E-4676-B72D-84C0C9B74B90}"/>
                </a:ext>
              </a:extLst>
            </p:cNvPr>
            <p:cNvGrpSpPr/>
            <p:nvPr/>
          </p:nvGrpSpPr>
          <p:grpSpPr>
            <a:xfrm>
              <a:off x="358775" y="1247386"/>
              <a:ext cx="8426450" cy="1292614"/>
              <a:chOff x="673534" y="1247386"/>
              <a:chExt cx="8426450" cy="1292614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xmlns="" id="{71654DC4-B691-4078-8FC0-0212E8E065DD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화살표: 오각형 13">
                <a:extLst>
                  <a:ext uri="{FF2B5EF4-FFF2-40B4-BE49-F238E27FC236}">
                    <a16:creationId xmlns:a16="http://schemas.microsoft.com/office/drawing/2014/main" xmlns="" id="{7A3017A7-D27D-490A-832A-982CA132CEA7}"/>
                  </a:ext>
                </a:extLst>
              </p:cNvPr>
              <p:cNvSpPr/>
              <p:nvPr/>
            </p:nvSpPr>
            <p:spPr>
              <a:xfrm>
                <a:off x="673534" y="1485900"/>
                <a:ext cx="862658" cy="771427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2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32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77CC2821-5A74-4F5A-AFB0-E67CE7569346}"/>
                </a:ext>
              </a:extLst>
            </p:cNvPr>
            <p:cNvSpPr/>
            <p:nvPr/>
          </p:nvSpPr>
          <p:spPr>
            <a:xfrm>
              <a:off x="1188720" y="1601305"/>
              <a:ext cx="497443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</a:t>
              </a:r>
              <a:r>
                <a:rPr lang="ko-KR" altLang="en-US"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변화와 </a:t>
              </a:r>
              <a:r>
                <a:rPr lang="ko-KR" altLang="en-US"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생물 요소</a:t>
              </a:r>
              <a:r>
                <a:rPr lang="ko-KR" altLang="en-US"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변화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5EDD71FE-E64F-476E-9739-652E8D1787F5}"/>
              </a:ext>
            </a:extLst>
          </p:cNvPr>
          <p:cNvGrpSpPr/>
          <p:nvPr/>
        </p:nvGrpSpPr>
        <p:grpSpPr>
          <a:xfrm>
            <a:off x="358775" y="3438144"/>
            <a:ext cx="8426450" cy="1292614"/>
            <a:chOff x="358775" y="2966458"/>
            <a:chExt cx="8426450" cy="129261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9AFCB1EF-811F-449A-BB69-CE218C553CD8}"/>
                </a:ext>
              </a:extLst>
            </p:cNvPr>
            <p:cNvGrpSpPr/>
            <p:nvPr/>
          </p:nvGrpSpPr>
          <p:grpSpPr>
            <a:xfrm>
              <a:off x="358775" y="2966458"/>
              <a:ext cx="8426450" cy="1292614"/>
              <a:chOff x="673534" y="1247386"/>
              <a:chExt cx="8426450" cy="1292614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xmlns="" id="{FA19B698-F21D-44A7-AA38-7727BC44C3A0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화살표: 오각형 19">
                <a:extLst>
                  <a:ext uri="{FF2B5EF4-FFF2-40B4-BE49-F238E27FC236}">
                    <a16:creationId xmlns:a16="http://schemas.microsoft.com/office/drawing/2014/main" xmlns="" id="{6BA56A5B-3E90-4C3F-9DC1-556644C8D2CE}"/>
                  </a:ext>
                </a:extLst>
              </p:cNvPr>
              <p:cNvSpPr/>
              <p:nvPr/>
            </p:nvSpPr>
            <p:spPr>
              <a:xfrm>
                <a:off x="673534" y="1485900"/>
                <a:ext cx="862658" cy="771427"/>
              </a:xfrm>
              <a:prstGeom prst="homePlate">
                <a:avLst/>
              </a:prstGeom>
              <a:solidFill>
                <a:srgbClr val="3B4985"/>
              </a:solidFill>
              <a:ln w="6350">
                <a:noFill/>
              </a:ln>
              <a:effectLst>
                <a:outerShdw dist="25400" dir="5400000" algn="t" rotWithShape="0">
                  <a:srgbClr val="00206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2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32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A9DDE13C-8E35-4C9A-A597-2D2C0D2D555E}"/>
                </a:ext>
              </a:extLst>
            </p:cNvPr>
            <p:cNvSpPr/>
            <p:nvPr/>
          </p:nvSpPr>
          <p:spPr>
            <a:xfrm>
              <a:off x="1188720" y="3138610"/>
              <a:ext cx="509466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카드에 나타난 변화가 대략 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몇℃의</a:t>
              </a:r>
              <a:endPara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상승으로 일어난 일</a:t>
              </a:r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일지 추측하기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FC55C11-BDB9-453C-A962-A8A1114B6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0" t="25067"/>
          <a:stretch/>
        </p:blipFill>
        <p:spPr>
          <a:xfrm>
            <a:off x="5870097" y="2282541"/>
            <a:ext cx="3328415" cy="42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변화와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생물 요소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변화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208FFA5-0815-474C-934A-711F74E2F5E6}"/>
              </a:ext>
            </a:extLst>
          </p:cNvPr>
          <p:cNvGrpSpPr/>
          <p:nvPr/>
        </p:nvGrpSpPr>
        <p:grpSpPr>
          <a:xfrm>
            <a:off x="358775" y="1719072"/>
            <a:ext cx="8426450" cy="1292614"/>
            <a:chOff x="358775" y="1247386"/>
            <a:chExt cx="8426450" cy="12926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5C7C345C-3309-4CB1-ACE0-2C5CB924609C}"/>
                </a:ext>
              </a:extLst>
            </p:cNvPr>
            <p:cNvGrpSpPr/>
            <p:nvPr/>
          </p:nvGrpSpPr>
          <p:grpSpPr>
            <a:xfrm>
              <a:off x="358775" y="1247386"/>
              <a:ext cx="8426450" cy="1292614"/>
              <a:chOff x="673534" y="1247386"/>
              <a:chExt cx="8426450" cy="1292614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xmlns="" id="{983345BD-93EA-49F2-BED3-02CC16CEDB2D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화살표: 오각형 6">
                <a:extLst>
                  <a:ext uri="{FF2B5EF4-FFF2-40B4-BE49-F238E27FC236}">
                    <a16:creationId xmlns:a16="http://schemas.microsoft.com/office/drawing/2014/main" xmlns="" id="{B5537939-A537-4810-9950-9C8F23FC2081}"/>
                  </a:ext>
                </a:extLst>
              </p:cNvPr>
              <p:cNvSpPr/>
              <p:nvPr/>
            </p:nvSpPr>
            <p:spPr>
              <a:xfrm>
                <a:off x="673534" y="1485900"/>
                <a:ext cx="862658" cy="771427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2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32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6CA6DC11-4B2B-43BC-A7A9-9102309343B8}"/>
                </a:ext>
              </a:extLst>
            </p:cNvPr>
            <p:cNvSpPr/>
            <p:nvPr/>
          </p:nvSpPr>
          <p:spPr>
            <a:xfrm>
              <a:off x="1188720" y="1601305"/>
              <a:ext cx="497443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</a:t>
              </a:r>
              <a:r>
                <a:rPr lang="ko-KR" altLang="en-US"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변화와</a:t>
              </a:r>
              <a:r>
                <a:rPr lang="ko-KR" altLang="en-US"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767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환경 요소</a:t>
              </a:r>
              <a:r>
                <a:rPr lang="ko-KR" altLang="en-US" sz="3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변화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F2024045-85D9-4E51-A2F9-A88C952C99FE}"/>
              </a:ext>
            </a:extLst>
          </p:cNvPr>
          <p:cNvGrpSpPr/>
          <p:nvPr/>
        </p:nvGrpSpPr>
        <p:grpSpPr>
          <a:xfrm>
            <a:off x="358775" y="3438144"/>
            <a:ext cx="8426450" cy="1292614"/>
            <a:chOff x="358775" y="2966458"/>
            <a:chExt cx="8426450" cy="129261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740248B7-66D9-4F58-AD2C-D9FBFDFBD3F2}"/>
                </a:ext>
              </a:extLst>
            </p:cNvPr>
            <p:cNvGrpSpPr/>
            <p:nvPr/>
          </p:nvGrpSpPr>
          <p:grpSpPr>
            <a:xfrm>
              <a:off x="358775" y="2966458"/>
              <a:ext cx="8426450" cy="1292614"/>
              <a:chOff x="673534" y="1247386"/>
              <a:chExt cx="8426450" cy="129261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xmlns="" id="{7903618A-D3F1-456E-B800-D6C863059381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화살표: 오각형 11">
                <a:extLst>
                  <a:ext uri="{FF2B5EF4-FFF2-40B4-BE49-F238E27FC236}">
                    <a16:creationId xmlns:a16="http://schemas.microsoft.com/office/drawing/2014/main" xmlns="" id="{A559CA57-AB3B-47D3-879D-E4A45CB01F61}"/>
                  </a:ext>
                </a:extLst>
              </p:cNvPr>
              <p:cNvSpPr/>
              <p:nvPr/>
            </p:nvSpPr>
            <p:spPr>
              <a:xfrm>
                <a:off x="673534" y="1485900"/>
                <a:ext cx="862658" cy="771427"/>
              </a:xfrm>
              <a:prstGeom prst="homePlate">
                <a:avLst/>
              </a:prstGeom>
              <a:solidFill>
                <a:srgbClr val="3B4985"/>
              </a:solidFill>
              <a:ln w="6350">
                <a:noFill/>
              </a:ln>
              <a:effectLst>
                <a:outerShdw dist="25400" dir="5400000" algn="t" rotWithShape="0">
                  <a:srgbClr val="00206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2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32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BDFBAF53-156B-4CA4-89F9-2F796BB9B981}"/>
                </a:ext>
              </a:extLst>
            </p:cNvPr>
            <p:cNvSpPr/>
            <p:nvPr/>
          </p:nvSpPr>
          <p:spPr>
            <a:xfrm>
              <a:off x="1188720" y="3138610"/>
              <a:ext cx="446789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각각의 카드를 </a:t>
              </a:r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온도 별 보드</a:t>
              </a:r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</a:t>
              </a:r>
              <a:endPara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붙여보고 </a:t>
              </a:r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</a:t>
              </a:r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이야기하기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066E731-E50D-41F7-8140-44A12B9B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0" t="33333" r="27000"/>
          <a:stretch/>
        </p:blipFill>
        <p:spPr>
          <a:xfrm>
            <a:off x="5448736" y="2318190"/>
            <a:ext cx="3777642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1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013E6C1-369E-4FA1-9460-CC7A2E4131FA}"/>
              </a:ext>
            </a:extLst>
          </p:cNvPr>
          <p:cNvSpPr/>
          <p:nvPr/>
        </p:nvSpPr>
        <p:spPr>
          <a:xfrm>
            <a:off x="728797" y="420708"/>
            <a:ext cx="8258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1℃, 2℃, 3℃, 4℃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때 생태계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 알아보기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58F47B93-CE74-4291-9A05-F4EFC231B8B6}"/>
              </a:ext>
            </a:extLst>
          </p:cNvPr>
          <p:cNvGrpSpPr/>
          <p:nvPr/>
        </p:nvGrpSpPr>
        <p:grpSpPr>
          <a:xfrm>
            <a:off x="365760" y="1075851"/>
            <a:ext cx="4147141" cy="2634082"/>
            <a:chOff x="365760" y="1306513"/>
            <a:chExt cx="4147141" cy="263408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xmlns="" id="{DE968C52-181C-4D50-A9A8-79246FB8C553}"/>
                </a:ext>
              </a:extLst>
            </p:cNvPr>
            <p:cNvSpPr/>
            <p:nvPr/>
          </p:nvSpPr>
          <p:spPr>
            <a:xfrm>
              <a:off x="365760" y="1306513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3506C878-97BB-4208-A9FE-45E2BE568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202" y="2417781"/>
              <a:ext cx="2184256" cy="1522814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46636DD9-6D6B-4BF3-9F48-589AA79A3445}"/>
                </a:ext>
              </a:extLst>
            </p:cNvPr>
            <p:cNvGrpSpPr/>
            <p:nvPr/>
          </p:nvGrpSpPr>
          <p:grpSpPr>
            <a:xfrm>
              <a:off x="440139" y="1392603"/>
              <a:ext cx="3998383" cy="1040105"/>
              <a:chOff x="440139" y="1354503"/>
              <a:chExt cx="3998383" cy="104010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811CD135-4E5B-412D-BC66-42C788645115}"/>
                  </a:ext>
                </a:extLst>
              </p:cNvPr>
              <p:cNvSpPr/>
              <p:nvPr/>
            </p:nvSpPr>
            <p:spPr>
              <a:xfrm>
                <a:off x="440139" y="1450503"/>
                <a:ext cx="3998383" cy="944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7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지구의 연평균 기온이 </a:t>
                </a:r>
                <a:r>
                  <a:rPr lang="en-US" altLang="ko-KR" sz="17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   </a:t>
                </a:r>
                <a:r>
                  <a:rPr lang="ko-KR" altLang="en-US" sz="17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상승할 경우</a:t>
                </a:r>
                <a:endPara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ko-KR" altLang="en-US" sz="17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적어도 </a:t>
                </a:r>
                <a:r>
                  <a:rPr lang="en-US" altLang="ko-KR" sz="17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10%</a:t>
                </a:r>
                <a:r>
                  <a:rPr lang="ko-KR" altLang="en-US" sz="17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육상 생물이 멸종 위기에 처해지며</a:t>
                </a:r>
                <a:r>
                  <a:rPr lang="en-US" altLang="ko-KR" sz="17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80%</a:t>
                </a:r>
                <a:r>
                  <a:rPr lang="ko-KR" altLang="en-US" sz="17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산호가 하얗게 변합니다</a:t>
                </a:r>
                <a:r>
                  <a:rPr lang="en-US" altLang="ko-KR" sz="17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id="{49536E57-9ED5-4527-AAEF-BBA5AD6A52B6}"/>
                  </a:ext>
                </a:extLst>
              </p:cNvPr>
              <p:cNvSpPr/>
              <p:nvPr/>
            </p:nvSpPr>
            <p:spPr>
              <a:xfrm>
                <a:off x="2633472" y="15270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xmlns="" id="{0874CA37-FD57-4C22-AF11-71FB40B4C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1386" y="1354503"/>
                <a:ext cx="232961" cy="386952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9BB29FFC-E85A-41AD-97DE-E854D94D4C7B}"/>
                </a:ext>
              </a:extLst>
            </p:cNvPr>
            <p:cNvSpPr/>
            <p:nvPr/>
          </p:nvSpPr>
          <p:spPr>
            <a:xfrm>
              <a:off x="1943100" y="2576513"/>
              <a:ext cx="400050" cy="22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E5B0725-D220-4708-8564-E04026A368B3}"/>
              </a:ext>
            </a:extLst>
          </p:cNvPr>
          <p:cNvGrpSpPr/>
          <p:nvPr/>
        </p:nvGrpSpPr>
        <p:grpSpPr>
          <a:xfrm>
            <a:off x="365760" y="3805932"/>
            <a:ext cx="4147141" cy="2634081"/>
            <a:chOff x="365760" y="4036594"/>
            <a:chExt cx="4147141" cy="2634081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xmlns="" id="{6CF67111-8E2C-420C-8351-041884511337}"/>
                </a:ext>
              </a:extLst>
            </p:cNvPr>
            <p:cNvSpPr/>
            <p:nvPr/>
          </p:nvSpPr>
          <p:spPr>
            <a:xfrm>
              <a:off x="365760" y="4036594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64A846A5-E46C-40F1-8C96-E58AFACD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382" y="5311847"/>
              <a:ext cx="1887898" cy="1358828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AEC8A8B2-3E5B-4F10-B6A6-A4E08BAE9D38}"/>
                </a:ext>
              </a:extLst>
            </p:cNvPr>
            <p:cNvSpPr/>
            <p:nvPr/>
          </p:nvSpPr>
          <p:spPr>
            <a:xfrm>
              <a:off x="440139" y="4233579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지구의 연평균 기온이          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상승하게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되면 최소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 명이 기후와 관련된 질병으로 사망할 수 있습니다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537543CD-E634-46F6-93CF-FEE0A57F20E8}"/>
                </a:ext>
              </a:extLst>
            </p:cNvPr>
            <p:cNvGrpSpPr/>
            <p:nvPr/>
          </p:nvGrpSpPr>
          <p:grpSpPr>
            <a:xfrm>
              <a:off x="2792222" y="4137579"/>
              <a:ext cx="466344" cy="410289"/>
              <a:chOff x="2633472" y="4099479"/>
              <a:chExt cx="466344" cy="41028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CF0DA330-5BDB-4CF0-80D5-85C0248AA89B}"/>
                  </a:ext>
                </a:extLst>
              </p:cNvPr>
              <p:cNvSpPr/>
              <p:nvPr/>
            </p:nvSpPr>
            <p:spPr>
              <a:xfrm>
                <a:off x="2633472" y="4272024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xmlns="" id="{BDE2F004-7492-40E3-8D5F-E9CD34BDD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1386" y="4099479"/>
                <a:ext cx="232961" cy="386952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27BF1EF8-6053-4CEE-A573-0B6B3339AE86}"/>
                </a:ext>
              </a:extLst>
            </p:cNvPr>
            <p:cNvSpPr/>
            <p:nvPr/>
          </p:nvSpPr>
          <p:spPr>
            <a:xfrm>
              <a:off x="1662112" y="5436843"/>
              <a:ext cx="400050" cy="223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E76668B-051E-410D-87D3-972C09BFD5EC}"/>
              </a:ext>
            </a:extLst>
          </p:cNvPr>
          <p:cNvGrpSpPr/>
          <p:nvPr/>
        </p:nvGrpSpPr>
        <p:grpSpPr>
          <a:xfrm>
            <a:off x="4622638" y="1073358"/>
            <a:ext cx="4147141" cy="2634081"/>
            <a:chOff x="365760" y="1306513"/>
            <a:chExt cx="4147141" cy="263408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xmlns="" id="{B0E6E95F-EB94-44DF-84B1-E1BE9EB584C9}"/>
                </a:ext>
              </a:extLst>
            </p:cNvPr>
            <p:cNvSpPr/>
            <p:nvPr/>
          </p:nvSpPr>
          <p:spPr>
            <a:xfrm>
              <a:off x="365760" y="1306513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E6337209-5A5C-40CF-B72B-6B2B125A2C9A}"/>
                </a:ext>
              </a:extLst>
            </p:cNvPr>
            <p:cNvSpPr/>
            <p:nvPr/>
          </p:nvSpPr>
          <p:spPr>
            <a:xfrm>
              <a:off x="440139" y="1488603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지구의 연평균 기온이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상승하게 되면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천만 명이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 공급을 위협받게 됩니다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9E5A0F7F-86A2-43F0-B047-0DF469589238}"/>
                </a:ext>
              </a:extLst>
            </p:cNvPr>
            <p:cNvGrpSpPr/>
            <p:nvPr/>
          </p:nvGrpSpPr>
          <p:grpSpPr>
            <a:xfrm>
              <a:off x="3061133" y="1392603"/>
              <a:ext cx="466344" cy="410289"/>
              <a:chOff x="2633472" y="1392603"/>
              <a:chExt cx="466344" cy="41028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EBEFA1CC-FC09-40B7-822B-6BD003CA37D9}"/>
                  </a:ext>
                </a:extLst>
              </p:cNvPr>
              <p:cNvSpPr/>
              <p:nvPr/>
            </p:nvSpPr>
            <p:spPr>
              <a:xfrm>
                <a:off x="2633472" y="1565148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xmlns="" id="{B2313D5B-AB4D-48FC-8F08-2ACC3E866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1386" y="1392603"/>
                <a:ext cx="232961" cy="386952"/>
              </a:xfrm>
              <a:prstGeom prst="rect">
                <a:avLst/>
              </a:prstGeom>
            </p:spPr>
          </p:pic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89777CEE-7F99-4756-B70A-FA224DFEF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376" y="2443056"/>
              <a:ext cx="2055909" cy="1449913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5A701C04-47B1-4066-8C38-2D942608AC95}"/>
                </a:ext>
              </a:extLst>
            </p:cNvPr>
            <p:cNvSpPr/>
            <p:nvPr/>
          </p:nvSpPr>
          <p:spPr>
            <a:xfrm>
              <a:off x="1828800" y="2584450"/>
              <a:ext cx="387349" cy="251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FA1A0D62-CC89-43DF-9C43-DB41F9B0B413}"/>
              </a:ext>
            </a:extLst>
          </p:cNvPr>
          <p:cNvGrpSpPr/>
          <p:nvPr/>
        </p:nvGrpSpPr>
        <p:grpSpPr>
          <a:xfrm>
            <a:off x="4622638" y="3805932"/>
            <a:ext cx="4147141" cy="2634081"/>
            <a:chOff x="365760" y="4036594"/>
            <a:chExt cx="4147141" cy="263408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xmlns="" id="{B7363FBD-EFDA-4F8A-ADA6-E132574BEEC7}"/>
                </a:ext>
              </a:extLst>
            </p:cNvPr>
            <p:cNvSpPr/>
            <p:nvPr/>
          </p:nvSpPr>
          <p:spPr>
            <a:xfrm>
              <a:off x="365760" y="4036594"/>
              <a:ext cx="4147141" cy="2634081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D5C40E6E-1B4D-43CB-886E-19A1530F7CC1}"/>
                </a:ext>
              </a:extLst>
            </p:cNvPr>
            <p:cNvSpPr/>
            <p:nvPr/>
          </p:nvSpPr>
          <p:spPr>
            <a:xfrm>
              <a:off x="440139" y="4233579"/>
              <a:ext cx="3998383" cy="944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지구의 연평균 기온이          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상승하게</a:t>
              </a:r>
              <a:endParaRPr lang="en-US" altLang="ko-KR" sz="1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영구 동토가 녹아 캐나다와 러시아 등의 지역에서 건물과 도로가 파괴됩니다</a:t>
              </a:r>
              <a:r>
                <a:rPr lang="en-US" altLang="ko-KR" sz="1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90678B3C-863D-4E1A-BF3D-0A228F743DE8}"/>
                </a:ext>
              </a:extLst>
            </p:cNvPr>
            <p:cNvGrpSpPr/>
            <p:nvPr/>
          </p:nvGrpSpPr>
          <p:grpSpPr>
            <a:xfrm>
              <a:off x="2649653" y="4137579"/>
              <a:ext cx="466344" cy="410289"/>
              <a:chOff x="2633472" y="4099479"/>
              <a:chExt cx="466344" cy="410289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D4697C84-1C4E-4134-9C9E-A6E607AAAEC7}"/>
                  </a:ext>
                </a:extLst>
              </p:cNvPr>
              <p:cNvSpPr/>
              <p:nvPr/>
            </p:nvSpPr>
            <p:spPr>
              <a:xfrm>
                <a:off x="2633472" y="4272024"/>
                <a:ext cx="466344" cy="2377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xmlns="" id="{C3C8AED0-06FE-4533-8DFC-0CFF70EFA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1386" y="4099479"/>
                <a:ext cx="232961" cy="386952"/>
              </a:xfrm>
              <a:prstGeom prst="rect">
                <a:avLst/>
              </a:prstGeom>
            </p:spPr>
          </p:pic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xmlns="" id="{DB937235-CFC9-4AB2-ACEF-69419ECC4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6" r="6420" b="2697"/>
            <a:stretch/>
          </p:blipFill>
          <p:spPr>
            <a:xfrm>
              <a:off x="1522548" y="5181302"/>
              <a:ext cx="1833564" cy="1489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06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2371</TotalTime>
  <Words>597</Words>
  <Application>Microsoft Office PowerPoint</Application>
  <PresentationFormat>화면 슬라이드 쇼(4:3)</PresentationFormat>
  <Paragraphs>94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Calibri Light</vt:lpstr>
      <vt:lpstr>Wingdings</vt:lpstr>
      <vt:lpstr>Arial</vt:lpstr>
      <vt:lpstr>나눔스퀘어OTF ExtraBold</vt:lpstr>
      <vt:lpstr>맑은 고딕</vt:lpstr>
      <vt:lpstr>나눔스퀘어 Bold</vt:lpstr>
      <vt:lpstr>Calibri</vt:lpstr>
      <vt:lpstr>나눔스퀘어 ExtraBold</vt:lpstr>
      <vt:lpstr>KoPub돋움체 Medium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432</cp:revision>
  <dcterms:created xsi:type="dcterms:W3CDTF">2020-10-16T02:52:24Z</dcterms:created>
  <dcterms:modified xsi:type="dcterms:W3CDTF">2021-03-31T07:36:01Z</dcterms:modified>
</cp:coreProperties>
</file>